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57" r:id="rId4"/>
    <p:sldId id="258" r:id="rId5"/>
    <p:sldId id="259" r:id="rId6"/>
    <p:sldId id="260" r:id="rId7"/>
    <p:sldId id="263" r:id="rId8"/>
    <p:sldId id="265" r:id="rId9"/>
    <p:sldId id="261" r:id="rId10"/>
    <p:sldId id="262" r:id="rId11"/>
    <p:sldId id="266" r:id="rId12"/>
    <p:sldId id="267" r:id="rId13"/>
    <p:sldId id="268" r:id="rId14"/>
    <p:sldId id="269" r:id="rId15"/>
    <p:sldId id="274" r:id="rId16"/>
    <p:sldId id="27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C743A-A1FF-4C90-BF38-50734AC5D9C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00C3F-52CC-47BE-AFCD-E5FC6BE2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4932-FB62-47DB-ADED-AE92F0A63947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4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A8E6B-AE1D-497D-B727-6CA041834241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4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2C8C-E731-4209-9323-CB002DFE3D8D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1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9202-571F-4EEA-B09A-0154B74EE92B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ED4A-7150-4848-A7FF-D16F02A2374C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5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F6A6-0D21-48FB-9F59-232C5CD1DB38}" type="datetime1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3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9C48-5796-420D-9E83-C5E90E7FF5D9}" type="datetime1">
              <a:rPr lang="en-US" smtClean="0"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6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689-CF5C-4771-81D3-775B4487A8A9}" type="datetime1">
              <a:rPr lang="en-US" smtClean="0"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2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17E5-7D78-4E59-AD6F-A551E2A5C682}" type="datetime1">
              <a:rPr lang="en-US" smtClean="0"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4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8384-A465-46FE-ABA1-E6D6CBB877E9}" type="datetime1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1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C602-57FD-496E-8D56-F9AF93671933}" type="datetime1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49D61-9F94-44DA-A366-19649196C343}" type="datetime1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DCDDC-A25B-4385-A01E-E75C8BBB4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2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700" b="1" dirty="0" smtClean="0">
                <a:solidFill>
                  <a:srgbClr val="FF0000"/>
                </a:solidFill>
              </a:rPr>
              <a:t>Purpose and Context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i="1" dirty="0" smtClean="0"/>
              <a:t>Causality Complexities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Ed Leamer, April 24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9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3: </a:t>
            </a:r>
            <a:r>
              <a:rPr lang="en-US" b="1" u="sng" dirty="0" smtClean="0">
                <a:solidFill>
                  <a:srgbClr val="FF0000"/>
                </a:solidFill>
              </a:rPr>
              <a:t>Purpose and Context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 </a:t>
            </a:r>
            <a:r>
              <a:rPr lang="en-US" dirty="0" smtClean="0"/>
              <a:t>It a </a:t>
            </a:r>
            <a:r>
              <a:rPr lang="en-US" b="1" dirty="0" smtClean="0">
                <a:solidFill>
                  <a:srgbClr val="FF0000"/>
                </a:solidFill>
              </a:rPr>
              <a:t>Surrogate</a:t>
            </a:r>
            <a:r>
              <a:rPr lang="en-US" dirty="0" smtClean="0"/>
              <a:t> </a:t>
            </a:r>
            <a:r>
              <a:rPr lang="en-US" dirty="0"/>
              <a:t>n</a:t>
            </a:r>
            <a:r>
              <a:rPr lang="en-US" dirty="0" smtClean="0"/>
              <a:t>ot </a:t>
            </a:r>
            <a:r>
              <a:rPr lang="en-US" dirty="0"/>
              <a:t>an Instrumental </a:t>
            </a:r>
            <a:r>
              <a:rPr lang="en-US" dirty="0" smtClean="0"/>
              <a:t>variable.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Crop yields</a:t>
            </a:r>
          </a:p>
          <a:p>
            <a:pPr lvl="1"/>
            <a:r>
              <a:rPr lang="en-US" dirty="0" smtClean="0"/>
              <a:t>Is weather a surrogate for a price support system?</a:t>
            </a:r>
          </a:p>
          <a:p>
            <a:pPr lvl="1"/>
            <a:r>
              <a:rPr lang="en-US" dirty="0" smtClean="0"/>
              <a:t>Is weather a surrogate for a law that forbids trades at any other price?</a:t>
            </a:r>
          </a:p>
          <a:p>
            <a:r>
              <a:rPr lang="en-US" dirty="0" smtClean="0"/>
              <a:t>Education (</a:t>
            </a:r>
            <a:r>
              <a:rPr lang="en-US" dirty="0"/>
              <a:t>Angrist and Krueger (1991</a:t>
            </a:r>
            <a:r>
              <a:rPr lang="en-US" dirty="0" smtClean="0"/>
              <a:t>))</a:t>
            </a:r>
          </a:p>
          <a:p>
            <a:pPr lvl="1"/>
            <a:r>
              <a:rPr lang="en-US" dirty="0" smtClean="0"/>
              <a:t>Is quarter of birth a surrogate for all the ways that educational attainment can be increased:</a:t>
            </a:r>
          </a:p>
          <a:p>
            <a:pPr lvl="2"/>
            <a:r>
              <a:rPr lang="en-US" dirty="0" smtClean="0"/>
              <a:t>Pearl Scholarships for college scholarships at LA Unified High School</a:t>
            </a:r>
            <a:endParaRPr lang="en-US" dirty="0"/>
          </a:p>
          <a:p>
            <a:pPr lvl="3"/>
            <a:r>
              <a:rPr lang="en-US" dirty="0" smtClean="0"/>
              <a:t>Randomly selected students</a:t>
            </a:r>
          </a:p>
          <a:p>
            <a:pPr lvl="3"/>
            <a:r>
              <a:rPr lang="en-US" dirty="0" smtClean="0"/>
              <a:t>Students selected by teachers</a:t>
            </a:r>
          </a:p>
          <a:p>
            <a:pPr lvl="3"/>
            <a:r>
              <a:rPr lang="en-US" dirty="0" smtClean="0"/>
              <a:t>Students selected by fellow students</a:t>
            </a:r>
          </a:p>
          <a:p>
            <a:pPr lvl="2"/>
            <a:r>
              <a:rPr lang="en-US" dirty="0" smtClean="0"/>
              <a:t>Training of “Tiger Moms”</a:t>
            </a:r>
          </a:p>
          <a:p>
            <a:pPr lvl="2"/>
            <a:r>
              <a:rPr lang="en-US" dirty="0" smtClean="0"/>
              <a:t>Low-income housing in affluent neighborhoods</a:t>
            </a:r>
          </a:p>
          <a:p>
            <a:pPr lvl="2"/>
            <a:r>
              <a:rPr lang="en-US" dirty="0" smtClean="0"/>
              <a:t>An increase in the minimum wage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2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Angrist and </a:t>
            </a:r>
            <a:r>
              <a:rPr lang="en-US" dirty="0" err="1" smtClean="0"/>
              <a:t>Pischke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sz="4400" dirty="0" smtClean="0"/>
              <a:t>Undergraduate Econometrics Instruction: Through our Classes, Darkly</a:t>
            </a:r>
            <a:br>
              <a:rPr lang="en-US" sz="4400" dirty="0" smtClean="0"/>
            </a:br>
            <a:r>
              <a:rPr lang="en-US" sz="3100" dirty="0" smtClean="0"/>
              <a:t>Feb 2017, NBER WP 23144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Controlling your way to causal conclusions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49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Angrist and </a:t>
            </a:r>
            <a:r>
              <a:rPr lang="en-US" dirty="0" err="1" smtClean="0"/>
              <a:t>Pischke</a:t>
            </a:r>
            <a:r>
              <a:rPr lang="en-US" dirty="0" smtClean="0"/>
              <a:t>, Advice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016578"/>
            <a:ext cx="4792436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Regression should be taught the way it’s now most often used: as a tool to control for confounding factors. </a:t>
            </a:r>
            <a:r>
              <a:rPr lang="en-US" dirty="0"/>
              <a:t>This approach abandons the traditional regression framework in which all </a:t>
            </a:r>
            <a:r>
              <a:rPr lang="en-US" dirty="0" err="1"/>
              <a:t>regressors</a:t>
            </a:r>
            <a:r>
              <a:rPr lang="en-US" dirty="0"/>
              <a:t> are treated equally. The pedagogical emphasis on statistical efficiency and functional form, along with the sophomoric narrative that sets students off in pursuit of “true models” as defined by a seemingly precise statistical fit, is ready for retirement.</a:t>
            </a:r>
            <a:r>
              <a:rPr lang="en-US" b="1" dirty="0">
                <a:solidFill>
                  <a:srgbClr val="FF0000"/>
                </a:solidFill>
              </a:rPr>
              <a:t> Instead, the focus should be on the set of control variables needed to insure that the </a:t>
            </a:r>
            <a:r>
              <a:rPr lang="en-US" b="1" dirty="0" smtClean="0">
                <a:solidFill>
                  <a:srgbClr val="FF0000"/>
                </a:solidFill>
              </a:rPr>
              <a:t>regression-estimated </a:t>
            </a:r>
            <a:r>
              <a:rPr lang="en-US" b="1" dirty="0">
                <a:solidFill>
                  <a:srgbClr val="FF0000"/>
                </a:solidFill>
              </a:rPr>
              <a:t>effect of the variable of interest has a causal interpretation. </a:t>
            </a:r>
            <a:r>
              <a:rPr lang="en-US" dirty="0" smtClean="0"/>
              <a:t>(p.1)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43649" y="2114550"/>
            <a:ext cx="4400550" cy="313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Comparing regression results with increasing numbers of controls in this way— that is, uncontrolled results, results with crude controls, and results with a control variable that more plausibly addresses the issue of selection bias—offers powerful insights. </a:t>
            </a:r>
            <a:r>
              <a:rPr lang="en-US" b="1" dirty="0">
                <a:solidFill>
                  <a:srgbClr val="FF0000"/>
                </a:solidFill>
              </a:rPr>
              <a:t>These insights help students understand why the last model is more likely to have a causal interpretation than the first two. </a:t>
            </a:r>
            <a:r>
              <a:rPr lang="en-US" dirty="0" smtClean="0"/>
              <a:t>(p.8)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43050" y="1543052"/>
            <a:ext cx="26370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Teach to the Purpose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96099" y="1647246"/>
            <a:ext cx="340722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Don’t Mention the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17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email to Josh: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079" y="1580697"/>
            <a:ext cx="10515600" cy="4351338"/>
          </a:xfrm>
        </p:spPr>
        <p:txBody>
          <a:bodyPr>
            <a:noAutofit/>
          </a:bodyPr>
          <a:lstStyle/>
          <a:p>
            <a:r>
              <a:rPr lang="en-US" sz="1600" dirty="0"/>
              <a:t>Josh, I had the good fortune to read your latest piece with </a:t>
            </a:r>
            <a:r>
              <a:rPr lang="en-US" sz="1600" dirty="0" err="1"/>
              <a:t>Jörn</a:t>
            </a:r>
            <a:r>
              <a:rPr lang="en-US" sz="1600" dirty="0"/>
              <a:t>-Steffen </a:t>
            </a:r>
            <a:r>
              <a:rPr lang="en-US" sz="1600" dirty="0" err="1"/>
              <a:t>Pischke</a:t>
            </a:r>
            <a:r>
              <a:rPr lang="en-US" sz="1600" dirty="0"/>
              <a:t> about teaching causal inference.   The reason it is important is that I have been struggling with the following problem.  </a:t>
            </a:r>
          </a:p>
          <a:p>
            <a:r>
              <a:rPr lang="en-US" sz="1600" dirty="0" smtClean="0"/>
              <a:t>I </a:t>
            </a:r>
            <a:r>
              <a:rPr lang="en-US" sz="1600" dirty="0"/>
              <a:t>have an important golf match in two weeks and noticed that one of the local weather forecasters has been very accurate, and I was thinking of offering "HER" $5,000 to make a forecast of  sunshine </a:t>
            </a:r>
            <a:r>
              <a:rPr lang="en-US" sz="1600" dirty="0" smtClean="0"/>
              <a:t>for </a:t>
            </a:r>
            <a:r>
              <a:rPr lang="en-US" sz="1600" dirty="0"/>
              <a:t>the day of the match.   Of course I didn't really know if "HER" actually "causes" the weather, but I thought it might be worth the gamble.   What else could I do?   </a:t>
            </a:r>
          </a:p>
          <a:p>
            <a:r>
              <a:rPr lang="en-US" sz="1600" dirty="0" smtClean="0"/>
              <a:t>Now </a:t>
            </a:r>
            <a:r>
              <a:rPr lang="en-US" sz="1600" dirty="0"/>
              <a:t>after reading your article, I can take the gamble out of the decision.  Following your advice I </a:t>
            </a:r>
            <a:r>
              <a:rPr lang="en-US" sz="1600" dirty="0" smtClean="0"/>
              <a:t>focused </a:t>
            </a:r>
            <a:r>
              <a:rPr lang="en-US" sz="1600" dirty="0"/>
              <a:t>my energy on identifying all the variables that weather forecasters might use to forecast the weather.  I tried all kinds of measures of atmospheric conditions, locally and far way, and I tried many types of dynamic models, including error correction, and different functional forms.  Regardless of </a:t>
            </a:r>
            <a:r>
              <a:rPr lang="en-US" sz="1600" dirty="0" smtClean="0"/>
              <a:t>what, </a:t>
            </a:r>
            <a:r>
              <a:rPr lang="en-US" sz="1600" dirty="0"/>
              <a:t>I did I could not find a way to knock "HER"  out of the equation.    Thus I concluded that "HER" actually influences the weather, though not as much as the simple historical accuracy suggested.   </a:t>
            </a:r>
            <a:endParaRPr lang="en-US" sz="1600" dirty="0" smtClean="0"/>
          </a:p>
          <a:p>
            <a:r>
              <a:rPr lang="en-US" sz="1600" dirty="0" smtClean="0"/>
              <a:t>After </a:t>
            </a:r>
            <a:r>
              <a:rPr lang="en-US" sz="1600" dirty="0"/>
              <a:t>controlling for everything I thought relevant, I found that a sunny forecast by HER for a day on which all the other indicators are pointing to rain would lower the probability of rain from 50% to 40% (highly statistically significant</a:t>
            </a:r>
            <a:r>
              <a:rPr lang="en-US" sz="1600" dirty="0" smtClean="0"/>
              <a:t>). </a:t>
            </a:r>
            <a:r>
              <a:rPr lang="en-US" sz="1600" dirty="0"/>
              <a:t>  That was worth only $1,000 to me, which is what I offered.</a:t>
            </a:r>
          </a:p>
          <a:p>
            <a:r>
              <a:rPr lang="en-US" sz="1600" dirty="0" smtClean="0"/>
              <a:t>I </a:t>
            </a:r>
            <a:r>
              <a:rPr lang="en-US" sz="1600" dirty="0"/>
              <a:t>told this to my wife and she got really annoyed.  "You are acting like a primitive human, treating anything you cannot understand as if it were causal."</a:t>
            </a:r>
          </a:p>
          <a:p>
            <a:r>
              <a:rPr lang="en-US" sz="1600" dirty="0" smtClean="0"/>
              <a:t>Did </a:t>
            </a:r>
            <a:r>
              <a:rPr lang="en-US" sz="1600" dirty="0"/>
              <a:t>I do something wrong??</a:t>
            </a:r>
          </a:p>
          <a:p>
            <a:r>
              <a:rPr lang="en-US" sz="1600" dirty="0" err="1" smtClean="0"/>
              <a:t>ed</a:t>
            </a:r>
            <a:endParaRPr lang="en-US" sz="1600" dirty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1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Josh to 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I'd like to help you, Ed</a:t>
            </a:r>
            <a:br>
              <a:rPr lang="en-US" dirty="0"/>
            </a:br>
            <a:r>
              <a:rPr lang="en-US" dirty="0"/>
              <a:t>But I really don't know anything about golf.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Josh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7057" y="4212771"/>
            <a:ext cx="547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this Josh’s subtle way of saying the </a:t>
            </a:r>
            <a:r>
              <a:rPr lang="en-US" b="1" dirty="0" smtClean="0">
                <a:solidFill>
                  <a:srgbClr val="FF0000"/>
                </a:solidFill>
              </a:rPr>
              <a:t>context </a:t>
            </a:r>
            <a:r>
              <a:rPr lang="en-US" dirty="0" smtClean="0"/>
              <a:t>matters?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3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Educational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707" y="1662340"/>
            <a:ext cx="10515600" cy="4351338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Our classrooms need to create Real Intelligence not just Artificial Intelligence.</a:t>
            </a:r>
          </a:p>
          <a:p>
            <a:pPr lvl="1"/>
            <a:r>
              <a:rPr lang="en-US" dirty="0" smtClean="0"/>
              <a:t>Artificial Intelligence is preprogrammed responses.</a:t>
            </a:r>
          </a:p>
          <a:p>
            <a:pPr lvl="1"/>
            <a:r>
              <a:rPr lang="en-US" dirty="0" smtClean="0"/>
              <a:t>AI is created with our lecture/exam format</a:t>
            </a:r>
          </a:p>
          <a:p>
            <a:pPr lvl="1"/>
            <a:r>
              <a:rPr lang="en-US" dirty="0" smtClean="0"/>
              <a:t>RI is created with experiences. </a:t>
            </a:r>
          </a:p>
          <a:p>
            <a:r>
              <a:rPr lang="en-US" dirty="0" smtClean="0"/>
              <a:t>Economics is not a science</a:t>
            </a:r>
          </a:p>
          <a:p>
            <a:pPr lvl="1"/>
            <a:r>
              <a:rPr lang="en-US" dirty="0" smtClean="0"/>
              <a:t>It’s patterns and stories. </a:t>
            </a:r>
          </a:p>
          <a:p>
            <a:pPr lvl="1"/>
            <a:r>
              <a:rPr lang="en-US" dirty="0" smtClean="0"/>
              <a:t>Usefulness,  not truthfulness, should be the goal. </a:t>
            </a:r>
          </a:p>
          <a:p>
            <a:pPr lvl="2"/>
            <a:r>
              <a:rPr lang="en-US" dirty="0" smtClean="0"/>
              <a:t>e.g. Freeways in LA are not red, thus contradicting the “model” we call a map.</a:t>
            </a:r>
          </a:p>
          <a:p>
            <a:pPr lvl="2"/>
            <a:r>
              <a:rPr lang="en-US" dirty="0" smtClean="0"/>
              <a:t>The only way to test the usefulness of a model is to try it out.</a:t>
            </a:r>
          </a:p>
          <a:p>
            <a:r>
              <a:rPr lang="en-US" dirty="0" smtClean="0"/>
              <a:t>Context </a:t>
            </a:r>
            <a:r>
              <a:rPr lang="en-US" dirty="0" smtClean="0"/>
              <a:t>and Purpose are the issues.</a:t>
            </a:r>
            <a:endParaRPr lang="en-US" dirty="0" smtClean="0"/>
          </a:p>
          <a:p>
            <a:pPr lvl="1"/>
            <a:r>
              <a:rPr lang="en-US" dirty="0" smtClean="0"/>
              <a:t>A well-designed randomized controlled trial </a:t>
            </a:r>
            <a:r>
              <a:rPr lang="en-US" dirty="0" smtClean="0"/>
              <a:t>renders </a:t>
            </a:r>
            <a:r>
              <a:rPr lang="en-US" dirty="0" smtClean="0"/>
              <a:t>context </a:t>
            </a:r>
            <a:r>
              <a:rPr lang="en-US" dirty="0" smtClean="0"/>
              <a:t>in the lab irrelevant </a:t>
            </a:r>
            <a:r>
              <a:rPr lang="en-US" dirty="0" smtClean="0"/>
              <a:t>(just compare treated with not-treated responses). </a:t>
            </a:r>
            <a:endParaRPr lang="en-US" dirty="0" smtClean="0"/>
          </a:p>
          <a:p>
            <a:pPr lvl="1"/>
            <a:r>
              <a:rPr lang="en-US" dirty="0" smtClean="0"/>
              <a:t>But context and purpose may still arise since transferring a laboratory finding to locations outside the lab may be problematic.</a:t>
            </a:r>
            <a:endParaRPr lang="en-US" dirty="0"/>
          </a:p>
          <a:p>
            <a:pPr lvl="1"/>
            <a:r>
              <a:rPr lang="en-US" dirty="0" smtClean="0"/>
              <a:t>With </a:t>
            </a:r>
            <a:r>
              <a:rPr lang="en-US" dirty="0" smtClean="0"/>
              <a:t>observational data context is critical, but we teach econometrics with variables named “y” and “x” as if the context didn’t matter.</a:t>
            </a:r>
          </a:p>
          <a:p>
            <a:pPr lvl="1"/>
            <a:r>
              <a:rPr lang="en-US" dirty="0" smtClean="0"/>
              <a:t>We don’t have great ways to allow a description of the context to affect the inferences</a:t>
            </a:r>
          </a:p>
          <a:p>
            <a:pPr lvl="2"/>
            <a:r>
              <a:rPr lang="en-US" dirty="0" smtClean="0"/>
              <a:t>Traditional data processing allows context to matter only with hard constraints like omitting variables.</a:t>
            </a:r>
          </a:p>
          <a:p>
            <a:pPr lvl="2"/>
            <a:r>
              <a:rPr lang="en-US" dirty="0" smtClean="0"/>
              <a:t>Much better are the soft constraints created with Bayesian prior distributions. </a:t>
            </a:r>
          </a:p>
          <a:p>
            <a:pPr lvl="3"/>
            <a:r>
              <a:rPr lang="en-US" dirty="0" smtClean="0"/>
              <a:t>Priors are great in theory but very troubling in practice.  Treat the discomfort with a sensitivity analysis. </a:t>
            </a:r>
          </a:p>
          <a:p>
            <a:pPr lvl="1"/>
            <a:r>
              <a:rPr lang="en-US" dirty="0" smtClean="0"/>
              <a:t>Data analysis software of the future will have a context-eliciting front-end.</a:t>
            </a:r>
          </a:p>
          <a:p>
            <a:r>
              <a:rPr lang="en-US" dirty="0" smtClean="0"/>
              <a:t>Humility is the essential characteristic of a good economist</a:t>
            </a:r>
          </a:p>
          <a:p>
            <a:pPr lvl="1"/>
            <a:r>
              <a:rPr lang="en-US" dirty="0" smtClean="0"/>
              <a:t>The Angrist/</a:t>
            </a:r>
            <a:r>
              <a:rPr lang="en-US" dirty="0" err="1" smtClean="0"/>
              <a:t>Pischke</a:t>
            </a:r>
            <a:r>
              <a:rPr lang="en-US" dirty="0" smtClean="0"/>
              <a:t> suggestion that a true model is a silly goal is the right kind of humility.</a:t>
            </a:r>
          </a:p>
          <a:p>
            <a:pPr lvl="1"/>
            <a:r>
              <a:rPr lang="en-US" dirty="0" smtClean="0"/>
              <a:t>The Angrist/</a:t>
            </a:r>
            <a:r>
              <a:rPr lang="en-US" dirty="0" err="1" smtClean="0"/>
              <a:t>Pischke</a:t>
            </a:r>
            <a:r>
              <a:rPr lang="en-US" dirty="0" smtClean="0"/>
              <a:t> suggestion that we can find a model that allows a causal interpretation from observational data of some estimates is the old lack-of-humility.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4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Merriam Webster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</a:t>
            </a:r>
            <a:r>
              <a:rPr lang="en-US" dirty="0"/>
              <a:t>of empiric</a:t>
            </a:r>
            <a:endParaRPr lang="en-US" dirty="0" smtClean="0"/>
          </a:p>
          <a:p>
            <a:pPr lvl="1"/>
            <a:r>
              <a:rPr lang="en-US" dirty="0" smtClean="0"/>
              <a:t>1:  charlatan </a:t>
            </a:r>
            <a:endParaRPr lang="en-US" dirty="0"/>
          </a:p>
          <a:p>
            <a:pPr lvl="1"/>
            <a:r>
              <a:rPr lang="en-US" dirty="0" smtClean="0"/>
              <a:t>2 :  </a:t>
            </a:r>
            <a:r>
              <a:rPr lang="en-US" dirty="0"/>
              <a:t>one who relies on practical </a:t>
            </a:r>
            <a:r>
              <a:rPr lang="en-US" dirty="0" smtClean="0"/>
              <a:t>experience</a:t>
            </a:r>
          </a:p>
          <a:p>
            <a:r>
              <a:rPr lang="en-US" dirty="0"/>
              <a:t>Medical Definition of empiric</a:t>
            </a:r>
          </a:p>
          <a:p>
            <a:pPr lvl="1"/>
            <a:r>
              <a:rPr lang="en-US" dirty="0"/>
              <a:t>1</a:t>
            </a:r>
          </a:p>
          <a:p>
            <a:pPr lvl="2"/>
            <a:r>
              <a:rPr lang="en-US" dirty="0"/>
              <a:t>a:  a member of an ancient sect of physicians who based their practice on experience alone disregarding all theoretical and philosophic considerations</a:t>
            </a:r>
          </a:p>
          <a:p>
            <a:pPr lvl="2"/>
            <a:r>
              <a:rPr lang="en-US" dirty="0"/>
              <a:t>b:  quack</a:t>
            </a:r>
          </a:p>
          <a:p>
            <a:pPr lvl="1"/>
            <a:r>
              <a:rPr lang="en-US" dirty="0" smtClean="0"/>
              <a:t>2</a:t>
            </a:r>
            <a:r>
              <a:rPr lang="en-US" dirty="0"/>
              <a:t>:  empiricist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7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Conclusion:</a:t>
            </a:r>
            <a:br>
              <a:rPr lang="en-US" dirty="0" smtClean="0"/>
            </a:br>
            <a:r>
              <a:rPr lang="en-US" sz="3100" b="1" i="1" dirty="0" smtClean="0"/>
              <a:t>There are two kinds of analysts who do a poor job pulling causal conclusions from observational data</a:t>
            </a:r>
            <a:endParaRPr lang="en-US" sz="31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Clinicians who do not have a deep understanding of the statistical theory.</a:t>
            </a:r>
          </a:p>
          <a:p>
            <a:pPr lvl="1"/>
            <a:r>
              <a:rPr lang="en-US" dirty="0" smtClean="0"/>
              <a:t>e.g.  Medieval doctors who thought blood letting was a good treatment for a wide range of ailments</a:t>
            </a:r>
          </a:p>
          <a:p>
            <a:r>
              <a:rPr lang="en-US" dirty="0" smtClean="0"/>
              <a:t>Statisticians who do not have a deep understanding of the context.</a:t>
            </a:r>
          </a:p>
          <a:p>
            <a:pPr lvl="1"/>
            <a:r>
              <a:rPr lang="en-US" dirty="0" smtClean="0"/>
              <a:t>e.g. Is that YOU? Raise your hand if so.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9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err="1" smtClean="0"/>
              <a:t>Frédéric</a:t>
            </a:r>
            <a:r>
              <a:rPr lang="en-US" sz="2700" dirty="0" smtClean="0"/>
              <a:t> </a:t>
            </a:r>
            <a:r>
              <a:rPr lang="en-US" sz="2700" dirty="0" err="1" smtClean="0"/>
              <a:t>Bastiat</a:t>
            </a:r>
            <a:r>
              <a:rPr lang="en-US" sz="2700" dirty="0" smtClean="0"/>
              <a:t> (1801-1850):  </a:t>
            </a:r>
            <a:br>
              <a:rPr lang="en-US" sz="2700" dirty="0" smtClean="0"/>
            </a:br>
            <a:r>
              <a:rPr lang="en-US" sz="2700" dirty="0" smtClean="0"/>
              <a:t>That Which is Seen and That Which is Not Seen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485414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 the department of economy, an act, a habit, an institution, a law, gives birth not only to an effect, but to a series of effects. Of these effects, the first only is immediate; it manifests itself simultaneously with its cause — it is seen. The others unfold in succession — they are not seen: it is well for us, if they are foreseen. </a:t>
            </a:r>
            <a:r>
              <a:rPr lang="en-US" b="1" dirty="0">
                <a:solidFill>
                  <a:srgbClr val="FF0000"/>
                </a:solidFill>
              </a:rPr>
              <a:t>Between a good and a bad economist this constitutes the whole difference — the one takes account of the visible effect; the other takes account both of the effects which are seen, and also of those which it is necessary to foresee. </a:t>
            </a:r>
            <a:r>
              <a:rPr lang="en-US" dirty="0"/>
              <a:t>Now this difference is enormous, for it almost always happens that when the immediate consequence is </a:t>
            </a:r>
            <a:r>
              <a:rPr lang="en-US" dirty="0" err="1"/>
              <a:t>favourable</a:t>
            </a:r>
            <a:r>
              <a:rPr lang="en-US" dirty="0"/>
              <a:t>, the ultimate consequences are fatal, and the converse. Hence it follows that the bad economist pursues a small present good, which will be followed by a great evil to come, while the true economist pursues a great good to come, — at the risk of a small present evil.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1070" y="2645341"/>
            <a:ext cx="2095500" cy="246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Lines Define a Point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601310" y="1923393"/>
            <a:ext cx="1" cy="35314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601310" y="5454869"/>
            <a:ext cx="5026572" cy="893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01310" y="1978572"/>
            <a:ext cx="3996559" cy="34762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01310" y="2576184"/>
            <a:ext cx="3494690" cy="23544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406461" y="3549703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172200" y="2388476"/>
            <a:ext cx="2885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4485290"/>
            <a:ext cx="142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19697" y="5604641"/>
            <a:ext cx="1237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55834" y="1923393"/>
            <a:ext cx="116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6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Other Lines Define The Same Point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601310" y="1923393"/>
            <a:ext cx="1" cy="35314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601310" y="5454869"/>
            <a:ext cx="5026572" cy="893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01310" y="2932386"/>
            <a:ext cx="5754414" cy="2081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01310" y="3042745"/>
            <a:ext cx="4816366" cy="93016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406461" y="3549703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172200" y="2388476"/>
            <a:ext cx="2885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4485290"/>
            <a:ext cx="142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19697" y="5604641"/>
            <a:ext cx="1237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55834" y="1923393"/>
            <a:ext cx="116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7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Can you imagine something that shifts the supply curve but not the other?  That sweeps out the demand curve. This hypothetical defines the demand curve.</a:t>
            </a:r>
            <a:endParaRPr lang="en-US" sz="3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601310" y="1923393"/>
            <a:ext cx="1" cy="35314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601310" y="5454869"/>
            <a:ext cx="5026572" cy="893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01310" y="1978572"/>
            <a:ext cx="3996559" cy="34762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01310" y="2576184"/>
            <a:ext cx="3494690" cy="23544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402520" y="3573021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172200" y="2388476"/>
            <a:ext cx="2885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4485290"/>
            <a:ext cx="142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19697" y="5604641"/>
            <a:ext cx="1237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55834" y="1923393"/>
            <a:ext cx="116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585545" y="1580567"/>
            <a:ext cx="3494690" cy="23544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732487" y="2929263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16061" y="4075169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068364" y="2398326"/>
            <a:ext cx="197069" cy="203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9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of Supply and Demand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W = weather that affects annual agricultural yields</a:t>
                </a:r>
              </a:p>
              <a:p>
                <a:r>
                  <a:rPr lang="en-US" dirty="0" smtClean="0"/>
                  <a:t>Supply Curve	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𝑆𝑡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smtClean="0"/>
                  <a:t>Demand Curve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smtClean="0"/>
                  <a:t>Equilibrium	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mr>
                        </m:m>
                      </m:e>
                    </m:d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𝑆𝑡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𝐷𝑡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Critical Assumption: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𝑆𝑡</m:t>
                        </m:r>
                      </m:sub>
                    </m:sSub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𝐷𝑡</m:t>
                        </m:r>
                      </m:sub>
                    </m:sSub>
                  </m:oMath>
                </a14:m>
                <a:r>
                  <a:rPr lang="en-US" sz="2400" dirty="0" smtClean="0"/>
                  <a:t> are independent of W (it’s like a randomized treatment)</a:t>
                </a:r>
              </a:p>
              <a:p>
                <a:r>
                  <a:rPr lang="en-US" sz="2400" dirty="0" smtClean="0"/>
                  <a:t>Algebraic Interpretation of identification of the demand curve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2000" dirty="0" smtClean="0"/>
                  <a:t>/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2000" dirty="0" smtClean="0"/>
                  <a:t> = (</a:t>
                </a:r>
                <a:r>
                  <a:rPr lang="en-US" sz="2000" dirty="0" err="1" smtClean="0"/>
                  <a:t>dQ</a:t>
                </a:r>
                <a:r>
                  <a:rPr lang="en-US" sz="2000" dirty="0" smtClean="0"/>
                  <a:t>/</a:t>
                </a:r>
                <a:r>
                  <a:rPr lang="en-US" sz="2000" dirty="0" err="1" smtClean="0"/>
                  <a:t>dW</a:t>
                </a:r>
                <a:r>
                  <a:rPr lang="en-US" sz="2000" dirty="0" smtClean="0"/>
                  <a:t>)/(</a:t>
                </a:r>
                <a:r>
                  <a:rPr lang="en-US" sz="2000" dirty="0" err="1" smtClean="0"/>
                  <a:t>dP</a:t>
                </a:r>
                <a:r>
                  <a:rPr lang="en-US" sz="2000" dirty="0" smtClean="0"/>
                  <a:t>/</a:t>
                </a:r>
                <a:r>
                  <a:rPr lang="en-US" sz="2000" dirty="0" err="1" smtClean="0"/>
                  <a:t>dW</a:t>
                </a:r>
                <a:r>
                  <a:rPr lang="en-US" sz="2000" dirty="0" smtClean="0"/>
                  <a:t>)=</a:t>
                </a:r>
                <a:r>
                  <a:rPr lang="en-US" sz="2000" dirty="0" err="1" smtClean="0"/>
                  <a:t>dQ</a:t>
                </a:r>
                <a:r>
                  <a:rPr lang="en-US" sz="2000" dirty="0" smtClean="0"/>
                  <a:t>/</a:t>
                </a:r>
                <a:r>
                  <a:rPr lang="en-US" sz="2000" dirty="0" err="1" smtClean="0"/>
                  <a:t>dP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28" t="-3501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1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One:  </a:t>
            </a:r>
            <a:r>
              <a:rPr lang="en-US" b="1" u="sng" dirty="0" smtClean="0">
                <a:solidFill>
                  <a:srgbClr val="FF0000"/>
                </a:solidFill>
              </a:rPr>
              <a:t>Context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Don’t </a:t>
            </a:r>
            <a:r>
              <a:rPr lang="en-US" sz="4000" dirty="0" smtClean="0"/>
              <a:t>take the theory literally!  It’s only a metaphor.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no real markets.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real world is a price discovery </a:t>
            </a:r>
            <a:r>
              <a:rPr lang="en-US" dirty="0" smtClean="0"/>
              <a:t>process with bilateral exchanges between pairs of incompletely informed buyers and sellers.</a:t>
            </a:r>
          </a:p>
          <a:p>
            <a:r>
              <a:rPr lang="en-US" dirty="0" smtClean="0"/>
              <a:t>There are many institutions for organizing bilateral trades</a:t>
            </a:r>
          </a:p>
          <a:p>
            <a:pPr lvl="1"/>
            <a:r>
              <a:rPr lang="en-US" dirty="0" smtClean="0"/>
              <a:t>Itinerant Peddlers</a:t>
            </a:r>
          </a:p>
          <a:p>
            <a:pPr lvl="1"/>
            <a:r>
              <a:rPr lang="en-US" dirty="0" smtClean="0"/>
              <a:t>Market days in market towns</a:t>
            </a:r>
          </a:p>
          <a:p>
            <a:pPr lvl="1"/>
            <a:r>
              <a:rPr lang="en-US" dirty="0" err="1" smtClean="0"/>
              <a:t>Walrasian</a:t>
            </a:r>
            <a:r>
              <a:rPr lang="en-US" dirty="0" smtClean="0"/>
              <a:t> auctioneers (</a:t>
            </a:r>
            <a:r>
              <a:rPr lang="en-US" dirty="0" err="1" smtClean="0"/>
              <a:t>tatonnement</a:t>
            </a:r>
            <a:r>
              <a:rPr lang="en-US" dirty="0" smtClean="0"/>
              <a:t>: “An iterative process by which an exchange equilibrium is </a:t>
            </a:r>
            <a:r>
              <a:rPr lang="en-US" b="1" dirty="0" smtClean="0">
                <a:solidFill>
                  <a:srgbClr val="FF0000"/>
                </a:solidFill>
              </a:rPr>
              <a:t>imagined </a:t>
            </a:r>
            <a:r>
              <a:rPr lang="en-US" dirty="0" smtClean="0"/>
              <a:t>to be achieved.” )</a:t>
            </a:r>
          </a:p>
          <a:p>
            <a:r>
              <a:rPr lang="en-US" dirty="0" smtClean="0"/>
              <a:t>Demand and supply are not well defined</a:t>
            </a:r>
          </a:p>
          <a:p>
            <a:pPr lvl="1"/>
            <a:r>
              <a:rPr lang="en-US" dirty="0" smtClean="0"/>
              <a:t>Value discovery as well as price discovery</a:t>
            </a:r>
          </a:p>
          <a:p>
            <a:pPr lvl="1"/>
            <a:r>
              <a:rPr lang="en-US" dirty="0" smtClean="0"/>
              <a:t>Inventories of goods maintained by market makers</a:t>
            </a:r>
          </a:p>
          <a:p>
            <a:pPr lvl="1"/>
            <a:r>
              <a:rPr lang="en-US" dirty="0" smtClean="0"/>
              <a:t>Inventories of memories maintained by buyers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Bilateral matches: Out of Equilibrium Sales Can Occur if the Buyer Has a Higher Value Than the Seller</a:t>
            </a:r>
            <a:endParaRPr lang="en-US" sz="3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601310" y="1923393"/>
            <a:ext cx="1" cy="35314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601310" y="5454869"/>
            <a:ext cx="5026572" cy="893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01310" y="1978572"/>
            <a:ext cx="3996559" cy="34762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01310" y="2576184"/>
            <a:ext cx="3494690" cy="23544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72200" y="2388476"/>
            <a:ext cx="2885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4485290"/>
            <a:ext cx="142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19697" y="5604641"/>
            <a:ext cx="1237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55834" y="1923393"/>
            <a:ext cx="116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2956034" y="4049486"/>
            <a:ext cx="2048674" cy="620470"/>
          </a:xfrm>
          <a:prstGeom prst="line">
            <a:avLst/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56034" y="2292725"/>
            <a:ext cx="2199290" cy="891909"/>
          </a:xfrm>
          <a:prstGeom prst="line">
            <a:avLst/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9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Two:  </a:t>
            </a:r>
            <a:r>
              <a:rPr lang="en-US" b="1" u="sng" dirty="0" smtClean="0">
                <a:solidFill>
                  <a:srgbClr val="FF0000"/>
                </a:solidFill>
              </a:rPr>
              <a:t>Purpose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dirty="0" smtClean="0"/>
              <a:t>very clear about the hypothetical 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Intervention 1 =   The government fixes the price at P* by offering to buy or sell at that price.  (Like agricultural price supports)</a:t>
            </a:r>
          </a:p>
          <a:p>
            <a:r>
              <a:rPr lang="en-US" dirty="0" smtClean="0"/>
              <a:t>Intervention 2 =  The government passes a law that items may be sold only at the price P*  (like a minimum wage or price controls)</a:t>
            </a:r>
          </a:p>
          <a:p>
            <a:r>
              <a:rPr lang="en-US" dirty="0" smtClean="0"/>
              <a:t>Are these the same?  </a:t>
            </a:r>
          </a:p>
          <a:p>
            <a:pPr lvl="1"/>
            <a:r>
              <a:rPr lang="en-US" dirty="0" smtClean="0"/>
              <a:t>How do they affect the price discovery process?</a:t>
            </a:r>
          </a:p>
          <a:p>
            <a:pPr lvl="1"/>
            <a:r>
              <a:rPr lang="en-US" dirty="0" smtClean="0"/>
              <a:t>How do they affect the perceptions of value?</a:t>
            </a:r>
          </a:p>
          <a:p>
            <a:pPr lvl="1"/>
            <a:r>
              <a:rPr lang="en-US" dirty="0" smtClean="0"/>
              <a:t>How do they affect the inventories of goods and memories?</a:t>
            </a:r>
          </a:p>
          <a:p>
            <a:r>
              <a:rPr lang="en-US" dirty="0" smtClean="0"/>
              <a:t>Are they viable?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CDDC-A25B-4385-A01E-E75C8BBB48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1182</Words>
  <Application>Microsoft Office PowerPoint</Application>
  <PresentationFormat>Custom</PresentationFormat>
  <Paragraphs>136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Purpose and Context Causality Complexities</vt:lpstr>
      <vt:lpstr>Context Frédéric Bastiat (1801-1850):   That Which is Seen and That Which is Not Seen</vt:lpstr>
      <vt:lpstr>Two Lines Define a Point</vt:lpstr>
      <vt:lpstr>Two Other Lines Define The Same Point</vt:lpstr>
      <vt:lpstr>Can you imagine something that shifts the supply curve but not the other?  That sweeps out the demand curve. This hypothetical defines the demand curve.</vt:lpstr>
      <vt:lpstr>Algebra of Supply and Demand</vt:lpstr>
      <vt:lpstr>Step One:  Context Don’t take the theory literally!  It’s only a metaphor. </vt:lpstr>
      <vt:lpstr>Bilateral matches: Out of Equilibrium Sales Can Occur if the Buyer Has a Higher Value Than the Seller</vt:lpstr>
      <vt:lpstr>Step Two:  Purpose Be very clear about the hypothetical intervention</vt:lpstr>
      <vt:lpstr>Step 3: Purpose and Context Call It a Surrogate not an Instrumental variable.</vt:lpstr>
      <vt:lpstr>Angrist and Pischke  Undergraduate Econometrics Instruction: Through our Classes, Darkly Feb 2017, NBER WP 23144</vt:lpstr>
      <vt:lpstr>Angrist and Pischke, Advice </vt:lpstr>
      <vt:lpstr>Ed email to Josh:</vt:lpstr>
      <vt:lpstr>Josh to Ed</vt:lpstr>
      <vt:lpstr>My Educational Advice</vt:lpstr>
      <vt:lpstr>Merriam Webster</vt:lpstr>
      <vt:lpstr>Conclusion: There are two kinds of analysts who do a poor job pulling causal conclusions from observational data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and Demand</dc:title>
  <dc:creator>Edward Leamer</dc:creator>
  <cp:lastModifiedBy>Edward Leamer</cp:lastModifiedBy>
  <cp:revision>31</cp:revision>
  <dcterms:created xsi:type="dcterms:W3CDTF">2017-04-01T04:18:11Z</dcterms:created>
  <dcterms:modified xsi:type="dcterms:W3CDTF">2017-04-24T14:08:10Z</dcterms:modified>
</cp:coreProperties>
</file>